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7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Agrandir" charset="1" panose="00000500000000000000"/>
      <p:regular r:id="rId12"/>
    </p:embeddedFont>
    <p:embeddedFont>
      <p:font typeface="Agrandir Bold" charset="1" panose="00000800000000000000"/>
      <p:regular r:id="rId13"/>
    </p:embeddedFont>
    <p:embeddedFont>
      <p:font typeface="Agrandir Italics" charset="1" panose="00000500000000000000"/>
      <p:regular r:id="rId14"/>
    </p:embeddedFont>
    <p:embeddedFont>
      <p:font typeface="Agrandir Bold Italics" charset="1" panose="00000800000000000000"/>
      <p:regular r:id="rId15"/>
    </p:embeddedFont>
    <p:embeddedFont>
      <p:font typeface="Agrandir Thin" charset="1" panose="00000200000000000000"/>
      <p:regular r:id="rId16"/>
    </p:embeddedFont>
    <p:embeddedFont>
      <p:font typeface="Agrandir Thin Italics" charset="1" panose="00000200000000000000"/>
      <p:regular r:id="rId17"/>
    </p:embeddedFont>
    <p:embeddedFont>
      <p:font typeface="Agrandir Medium" charset="1" panose="00000600000000000000"/>
      <p:regular r:id="rId18"/>
    </p:embeddedFont>
    <p:embeddedFont>
      <p:font typeface="Agrandir Medium Italics" charset="1" panose="00000600000000000000"/>
      <p:regular r:id="rId19"/>
    </p:embeddedFont>
    <p:embeddedFont>
      <p:font typeface="Agrandir Ultra-Bold" charset="1" panose="00000A00000000000000"/>
      <p:regular r:id="rId20"/>
    </p:embeddedFont>
    <p:embeddedFont>
      <p:font typeface="Agrandir Ultra-Bold Italics" charset="1" panose="00000A00000000000000"/>
      <p:regular r:id="rId21"/>
    </p:embeddedFont>
    <p:embeddedFont>
      <p:font typeface="Agrandir Heavy" charset="1" panose="00000900000000000000"/>
      <p:regular r:id="rId22"/>
    </p:embeddedFont>
    <p:embeddedFont>
      <p:font typeface="Agrandir Heavy Italics" charset="1" panose="00000900000000000000"/>
      <p:regular r:id="rId23"/>
    </p:embeddedFont>
    <p:embeddedFont>
      <p:font typeface="Childos Arabic" charset="1" panose="00000500000000000000"/>
      <p:regular r:id="rId24"/>
    </p:embeddedFont>
    <p:embeddedFont>
      <p:font typeface="Childos Arabic Bold" charset="1" panose="00000800000000000000"/>
      <p:regular r:id="rId25"/>
    </p:embeddedFont>
    <p:embeddedFont>
      <p:font typeface="Childos Arabic Light" charset="1" panose="00000400000000000000"/>
      <p:regular r:id="rId26"/>
    </p:embeddedFont>
    <p:embeddedFont>
      <p:font typeface="Childos Arabic Medium" charset="1" panose="00000600000000000000"/>
      <p:regular r:id="rId27"/>
    </p:embeddedFont>
    <p:embeddedFont>
      <p:font typeface="Childos Arabic Semi-Bold" charset="1" panose="00000700000000000000"/>
      <p:regular r:id="rId28"/>
    </p:embeddedFont>
    <p:embeddedFont>
      <p:font typeface="Open Sans" charset="1" panose="020B0606030504020204"/>
      <p:regular r:id="rId29"/>
    </p:embeddedFont>
    <p:embeddedFont>
      <p:font typeface="Open Sans Bold" charset="1" panose="020B0806030504020204"/>
      <p:regular r:id="rId30"/>
    </p:embeddedFont>
    <p:embeddedFont>
      <p:font typeface="Open Sans Italics" charset="1" panose="020B0606030504020204"/>
      <p:regular r:id="rId31"/>
    </p:embeddedFont>
    <p:embeddedFont>
      <p:font typeface="Open Sans Bold Italics" charset="1" panose="020B0806030504020204"/>
      <p:regular r:id="rId32"/>
    </p:embeddedFont>
    <p:embeddedFont>
      <p:font typeface="Open Sans Light" charset="1" panose="020B0306030504020204"/>
      <p:regular r:id="rId33"/>
    </p:embeddedFont>
    <p:embeddedFont>
      <p:font typeface="Open Sans Light Italics" charset="1" panose="020B0306030504020204"/>
      <p:regular r:id="rId34"/>
    </p:embeddedFont>
    <p:embeddedFont>
      <p:font typeface="Open Sans Ultra-Bold" charset="1" panose="00000000000000000000"/>
      <p:regular r:id="rId35"/>
    </p:embeddedFont>
    <p:embeddedFont>
      <p:font typeface="Open Sans Ultra-Bold Italics" charset="1" panose="000000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5046" t="0" r="-2504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0287000" cy="2246606"/>
            <a:chOff x="0" y="0"/>
            <a:chExt cx="1453803" cy="317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53803" cy="317500"/>
            </a:xfrm>
            <a:custGeom>
              <a:avLst/>
              <a:gdLst/>
              <a:ahLst/>
              <a:cxnLst/>
              <a:rect r="r" b="b" t="t" l="l"/>
              <a:pathLst>
                <a:path h="317500" w="1453803">
                  <a:moveTo>
                    <a:pt x="484863" y="298431"/>
                  </a:moveTo>
                  <a:cubicBezTo>
                    <a:pt x="559396" y="309945"/>
                    <a:pt x="644130" y="317500"/>
                    <a:pt x="727293" y="317500"/>
                  </a:cubicBezTo>
                  <a:cubicBezTo>
                    <a:pt x="810459" y="317500"/>
                    <a:pt x="890485" y="311023"/>
                    <a:pt x="964232" y="299509"/>
                  </a:cubicBezTo>
                  <a:cubicBezTo>
                    <a:pt x="965803" y="299150"/>
                    <a:pt x="967372" y="299150"/>
                    <a:pt x="968940" y="298790"/>
                  </a:cubicBezTo>
                  <a:cubicBezTo>
                    <a:pt x="1245893" y="252735"/>
                    <a:pt x="1449881" y="131121"/>
                    <a:pt x="1453803" y="0"/>
                  </a:cubicBezTo>
                  <a:lnTo>
                    <a:pt x="145380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923" y="131840"/>
                    <a:pt x="204772" y="253455"/>
                    <a:pt x="484863" y="298431"/>
                  </a:cubicBezTo>
                  <a:close/>
                </a:path>
              </a:pathLst>
            </a:custGeom>
            <a:solidFill>
              <a:srgbClr val="18295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453803" cy="200025"/>
            </a:xfrm>
            <a:prstGeom prst="rect">
              <a:avLst/>
            </a:prstGeom>
          </p:spPr>
          <p:txBody>
            <a:bodyPr anchor="ctr" rtlCol="false" tIns="27432" lIns="27432" bIns="27432" rIns="27432"/>
            <a:lstStyle/>
            <a:p>
              <a:pPr algn="ctr">
                <a:lnSpc>
                  <a:spcPts val="105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666333">
            <a:off x="9114698" y="1348357"/>
            <a:ext cx="617416" cy="803143"/>
          </a:xfrm>
          <a:custGeom>
            <a:avLst/>
            <a:gdLst/>
            <a:ahLst/>
            <a:cxnLst/>
            <a:rect r="r" b="b" t="t" l="l"/>
            <a:pathLst>
              <a:path h="803143" w="617416">
                <a:moveTo>
                  <a:pt x="0" y="0"/>
                </a:moveTo>
                <a:lnTo>
                  <a:pt x="617416" y="0"/>
                </a:lnTo>
                <a:lnTo>
                  <a:pt x="617416" y="803142"/>
                </a:lnTo>
                <a:lnTo>
                  <a:pt x="0" y="80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972222">
            <a:off x="285861" y="1060320"/>
            <a:ext cx="884750" cy="1150894"/>
          </a:xfrm>
          <a:custGeom>
            <a:avLst/>
            <a:gdLst/>
            <a:ahLst/>
            <a:cxnLst/>
            <a:rect r="r" b="b" t="t" l="l"/>
            <a:pathLst>
              <a:path h="1150894" w="884750">
                <a:moveTo>
                  <a:pt x="884750" y="0"/>
                </a:moveTo>
                <a:lnTo>
                  <a:pt x="0" y="0"/>
                </a:lnTo>
                <a:lnTo>
                  <a:pt x="0" y="1150894"/>
                </a:lnTo>
                <a:lnTo>
                  <a:pt x="884750" y="1150894"/>
                </a:lnTo>
                <a:lnTo>
                  <a:pt x="8847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101026" y="1527512"/>
            <a:ext cx="216510" cy="21651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8295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90500" y="180975"/>
              <a:ext cx="431800" cy="441325"/>
            </a:xfrm>
            <a:prstGeom prst="rect">
              <a:avLst/>
            </a:prstGeom>
          </p:spPr>
          <p:txBody>
            <a:bodyPr anchor="ctr" rtlCol="false" tIns="27432" lIns="27432" bIns="27432" rIns="27432"/>
            <a:lstStyle/>
            <a:p>
              <a:pPr algn="ctr">
                <a:lnSpc>
                  <a:spcPts val="1058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507158" y="132294"/>
            <a:ext cx="5511160" cy="927712"/>
          </a:xfrm>
          <a:custGeom>
            <a:avLst/>
            <a:gdLst/>
            <a:ahLst/>
            <a:cxnLst/>
            <a:rect r="r" b="b" t="t" l="l"/>
            <a:pathLst>
              <a:path h="927712" w="5511160">
                <a:moveTo>
                  <a:pt x="0" y="0"/>
                </a:moveTo>
                <a:lnTo>
                  <a:pt x="5511160" y="0"/>
                </a:lnTo>
                <a:lnTo>
                  <a:pt x="5511160" y="927712"/>
                </a:lnTo>
                <a:lnTo>
                  <a:pt x="0" y="927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581769" y="1323712"/>
            <a:ext cx="5032596" cy="78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4"/>
              </a:lnSpc>
            </a:pPr>
            <a:r>
              <a:rPr lang="en-US" sz="2202">
                <a:solidFill>
                  <a:srgbClr val="FFF3EB"/>
                </a:solidFill>
                <a:latin typeface="Childos Arabic Semi-Bold"/>
              </a:rPr>
              <a:t>PRINCIPIOS PARA LA GESTIÓN DE SISTEMAS OPERATIVOS Y CONTROL DE CUENTAS DE USUARIOS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10800000">
            <a:off x="445860" y="6097776"/>
            <a:ext cx="9430480" cy="2805846"/>
          </a:xfrm>
          <a:custGeom>
            <a:avLst/>
            <a:gdLst/>
            <a:ahLst/>
            <a:cxnLst/>
            <a:rect r="r" b="b" t="t" l="l"/>
            <a:pathLst>
              <a:path h="2805846" w="9430480">
                <a:moveTo>
                  <a:pt x="0" y="0"/>
                </a:moveTo>
                <a:lnTo>
                  <a:pt x="9430481" y="0"/>
                </a:lnTo>
                <a:lnTo>
                  <a:pt x="9430481" y="2805846"/>
                </a:lnTo>
                <a:lnTo>
                  <a:pt x="0" y="2805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410659" y="2698995"/>
            <a:ext cx="9430480" cy="2805846"/>
          </a:xfrm>
          <a:custGeom>
            <a:avLst/>
            <a:gdLst/>
            <a:ahLst/>
            <a:cxnLst/>
            <a:rect r="r" b="b" t="t" l="l"/>
            <a:pathLst>
              <a:path h="2805846" w="9430480">
                <a:moveTo>
                  <a:pt x="0" y="0"/>
                </a:moveTo>
                <a:lnTo>
                  <a:pt x="9430481" y="0"/>
                </a:lnTo>
                <a:lnTo>
                  <a:pt x="9430481" y="2805846"/>
                </a:lnTo>
                <a:lnTo>
                  <a:pt x="0" y="28058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528870" y="2398838"/>
            <a:ext cx="5766748" cy="936481"/>
            <a:chOff x="0" y="0"/>
            <a:chExt cx="2502566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502566" cy="406400"/>
            </a:xfrm>
            <a:custGeom>
              <a:avLst/>
              <a:gdLst/>
              <a:ahLst/>
              <a:cxnLst/>
              <a:rect r="r" b="b" t="t" l="l"/>
              <a:pathLst>
                <a:path h="406400" w="2502566">
                  <a:moveTo>
                    <a:pt x="2299366" y="0"/>
                  </a:moveTo>
                  <a:cubicBezTo>
                    <a:pt x="2411591" y="0"/>
                    <a:pt x="2502566" y="90976"/>
                    <a:pt x="2502566" y="203200"/>
                  </a:cubicBezTo>
                  <a:cubicBezTo>
                    <a:pt x="2502566" y="315424"/>
                    <a:pt x="2411591" y="406400"/>
                    <a:pt x="229936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F3C5F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2502566" cy="415925"/>
            </a:xfrm>
            <a:prstGeom prst="rect">
              <a:avLst/>
            </a:prstGeom>
          </p:spPr>
          <p:txBody>
            <a:bodyPr anchor="ctr" rtlCol="false" tIns="27432" lIns="27432" bIns="27432" rIns="27432"/>
            <a:lstStyle/>
            <a:p>
              <a:pPr algn="ctr">
                <a:lnSpc>
                  <a:spcPts val="105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16571" y="5734101"/>
            <a:ext cx="4595244" cy="789907"/>
            <a:chOff x="0" y="0"/>
            <a:chExt cx="2364213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64212" cy="406400"/>
            </a:xfrm>
            <a:custGeom>
              <a:avLst/>
              <a:gdLst/>
              <a:ahLst/>
              <a:cxnLst/>
              <a:rect r="r" b="b" t="t" l="l"/>
              <a:pathLst>
                <a:path h="406400" w="2364212">
                  <a:moveTo>
                    <a:pt x="2161012" y="0"/>
                  </a:moveTo>
                  <a:cubicBezTo>
                    <a:pt x="2273237" y="0"/>
                    <a:pt x="2364212" y="90976"/>
                    <a:pt x="2364212" y="203200"/>
                  </a:cubicBezTo>
                  <a:cubicBezTo>
                    <a:pt x="2364212" y="315424"/>
                    <a:pt x="2273237" y="406400"/>
                    <a:pt x="216101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07620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2364213" cy="415925"/>
            </a:xfrm>
            <a:prstGeom prst="rect">
              <a:avLst/>
            </a:prstGeom>
          </p:spPr>
          <p:txBody>
            <a:bodyPr anchor="ctr" rtlCol="false" tIns="27432" lIns="27432" bIns="27432" rIns="27432"/>
            <a:lstStyle/>
            <a:p>
              <a:pPr algn="ctr">
                <a:lnSpc>
                  <a:spcPts val="105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253652" y="5766853"/>
            <a:ext cx="310274" cy="31027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90500" y="180975"/>
              <a:ext cx="431800" cy="441325"/>
            </a:xfrm>
            <a:prstGeom prst="rect">
              <a:avLst/>
            </a:prstGeom>
          </p:spPr>
          <p:txBody>
            <a:bodyPr anchor="ctr" rtlCol="false" tIns="27432" lIns="27432" bIns="27432" rIns="27432"/>
            <a:lstStyle/>
            <a:p>
              <a:pPr algn="ctr">
                <a:lnSpc>
                  <a:spcPts val="1058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95472" y="3130603"/>
            <a:ext cx="2264313" cy="2089149"/>
          </a:xfrm>
          <a:custGeom>
            <a:avLst/>
            <a:gdLst/>
            <a:ahLst/>
            <a:cxnLst/>
            <a:rect r="r" b="b" t="t" l="l"/>
            <a:pathLst>
              <a:path h="2089149" w="2264313">
                <a:moveTo>
                  <a:pt x="0" y="0"/>
                </a:moveTo>
                <a:lnTo>
                  <a:pt x="2264312" y="0"/>
                </a:lnTo>
                <a:lnTo>
                  <a:pt x="2264312" y="2089148"/>
                </a:lnTo>
                <a:lnTo>
                  <a:pt x="0" y="2089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209281" y="6255479"/>
            <a:ext cx="3362321" cy="2256958"/>
          </a:xfrm>
          <a:custGeom>
            <a:avLst/>
            <a:gdLst/>
            <a:ahLst/>
            <a:cxnLst/>
            <a:rect r="r" b="b" t="t" l="l"/>
            <a:pathLst>
              <a:path h="2256958" w="3362321">
                <a:moveTo>
                  <a:pt x="0" y="0"/>
                </a:moveTo>
                <a:lnTo>
                  <a:pt x="3362320" y="0"/>
                </a:lnTo>
                <a:lnTo>
                  <a:pt x="3362320" y="2256958"/>
                </a:lnTo>
                <a:lnTo>
                  <a:pt x="0" y="22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702802" y="2497075"/>
            <a:ext cx="5496513" cy="767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</a:pPr>
            <a:r>
              <a:rPr lang="en-US" sz="2191" spc="-72">
                <a:solidFill>
                  <a:srgbClr val="FFF3EB"/>
                </a:solidFill>
                <a:latin typeface="Childos Arabic Semi-Bold"/>
              </a:rPr>
              <a:t>NO DEBES TENER SISTEMAS OPERATIVOS FUERA DEL SOPORTE DEL FABRICANTE.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986064" y="3394468"/>
            <a:ext cx="6700593" cy="1776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663" spc="69">
                <a:solidFill>
                  <a:srgbClr val="000000"/>
                </a:solidFill>
                <a:latin typeface="Agrandir"/>
              </a:rPr>
              <a:t>Es crucial revisar regularmente las versiones de los sistemas operativos, como Windows Server 2008, 2012, Windows XP, etc. Mantener un control actualizado del inventario y estar al tanto de las fechas de finalización del soporte del fabricante es fundamental para asegurar que los sistemas permanezcan actualizados y dentro del soporte adecuado.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10934" y="5758679"/>
            <a:ext cx="3606517" cy="77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11"/>
              </a:lnSpc>
              <a:spcBef>
                <a:spcPct val="0"/>
              </a:spcBef>
            </a:pPr>
            <a:r>
              <a:rPr lang="en-US" sz="2150">
                <a:solidFill>
                  <a:srgbClr val="FFF3EB"/>
                </a:solidFill>
                <a:latin typeface="Childos Arabic Semi-Bold"/>
              </a:rPr>
              <a:t>REVISA LAS CUENTAS DE USUARIOS ACTIVAS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55245" y="6602040"/>
            <a:ext cx="5297868" cy="2146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11"/>
              </a:lnSpc>
              <a:spcBef>
                <a:spcPct val="0"/>
              </a:spcBef>
            </a:pPr>
            <a:r>
              <a:rPr lang="en-US" sz="1722" spc="72">
                <a:solidFill>
                  <a:srgbClr val="000000"/>
                </a:solidFill>
                <a:latin typeface="Agrandir"/>
              </a:rPr>
              <a:t>Revisa las cuentas de usuario activas y los privilegios asignados a cada una, procediendo a realizar las depuraciones correspondientes. Este proceso comprende, deshabilitar cuentas de usuarios, eliminar cuentas sospechosas o que no se utilicen y validar los accesos que se asignan a los usuarios.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-21358" y="9155293"/>
            <a:ext cx="10329716" cy="1182195"/>
          </a:xfrm>
          <a:custGeom>
            <a:avLst/>
            <a:gdLst/>
            <a:ahLst/>
            <a:cxnLst/>
            <a:rect r="r" b="b" t="t" l="l"/>
            <a:pathLst>
              <a:path h="1182195" w="10329716">
                <a:moveTo>
                  <a:pt x="0" y="0"/>
                </a:moveTo>
                <a:lnTo>
                  <a:pt x="10329716" y="0"/>
                </a:lnTo>
                <a:lnTo>
                  <a:pt x="10329716" y="1182195"/>
                </a:lnTo>
                <a:lnTo>
                  <a:pt x="0" y="1182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-48541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0" y="9109693"/>
            <a:ext cx="459913" cy="887961"/>
          </a:xfrm>
          <a:custGeom>
            <a:avLst/>
            <a:gdLst/>
            <a:ahLst/>
            <a:cxnLst/>
            <a:rect r="r" b="b" t="t" l="l"/>
            <a:pathLst>
              <a:path h="887961" w="459913">
                <a:moveTo>
                  <a:pt x="0" y="0"/>
                </a:moveTo>
                <a:lnTo>
                  <a:pt x="459913" y="0"/>
                </a:lnTo>
                <a:lnTo>
                  <a:pt x="459913" y="887961"/>
                </a:lnTo>
                <a:lnTo>
                  <a:pt x="0" y="8879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48423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10800000">
            <a:off x="9746142" y="9412676"/>
            <a:ext cx="524445" cy="843110"/>
          </a:xfrm>
          <a:custGeom>
            <a:avLst/>
            <a:gdLst/>
            <a:ahLst/>
            <a:cxnLst/>
            <a:rect r="r" b="b" t="t" l="l"/>
            <a:pathLst>
              <a:path h="843110" w="524445">
                <a:moveTo>
                  <a:pt x="0" y="0"/>
                </a:moveTo>
                <a:lnTo>
                  <a:pt x="524444" y="0"/>
                </a:lnTo>
                <a:lnTo>
                  <a:pt x="524444" y="843110"/>
                </a:lnTo>
                <a:lnTo>
                  <a:pt x="0" y="8431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8161" t="0" r="0" b="-3702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238454" y="9196166"/>
            <a:ext cx="216510" cy="216510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90500" y="180975"/>
              <a:ext cx="431800" cy="441325"/>
            </a:xfrm>
            <a:prstGeom prst="rect">
              <a:avLst/>
            </a:prstGeom>
          </p:spPr>
          <p:txBody>
            <a:bodyPr anchor="ctr" rtlCol="false" tIns="27432" lIns="27432" bIns="27432" rIns="27432"/>
            <a:lstStyle/>
            <a:p>
              <a:pPr algn="ctr">
                <a:lnSpc>
                  <a:spcPts val="1058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6499818" y="9196166"/>
            <a:ext cx="216510" cy="216510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90500" y="180975"/>
              <a:ext cx="431800" cy="441325"/>
            </a:xfrm>
            <a:prstGeom prst="rect">
              <a:avLst/>
            </a:prstGeom>
          </p:spPr>
          <p:txBody>
            <a:bodyPr anchor="ctr" rtlCol="false" tIns="27432" lIns="27432" bIns="27432" rIns="27432"/>
            <a:lstStyle/>
            <a:p>
              <a:pPr algn="ctr">
                <a:lnSpc>
                  <a:spcPts val="1058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1754683" y="9905051"/>
            <a:ext cx="298067" cy="303376"/>
          </a:xfrm>
          <a:custGeom>
            <a:avLst/>
            <a:gdLst/>
            <a:ahLst/>
            <a:cxnLst/>
            <a:rect r="r" b="b" t="t" l="l"/>
            <a:pathLst>
              <a:path h="303376" w="298067">
                <a:moveTo>
                  <a:pt x="0" y="0"/>
                </a:moveTo>
                <a:lnTo>
                  <a:pt x="298066" y="0"/>
                </a:lnTo>
                <a:lnTo>
                  <a:pt x="298066" y="303375"/>
                </a:lnTo>
                <a:lnTo>
                  <a:pt x="0" y="30337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2111873" y="9918108"/>
            <a:ext cx="1800284" cy="248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1452">
                <a:solidFill>
                  <a:srgbClr val="FFFFFF"/>
                </a:solidFill>
                <a:latin typeface="Open Sans Extra Bold"/>
              </a:rPr>
              <a:t>www.micitt.go.cr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6542016" y="9958440"/>
            <a:ext cx="132115" cy="181290"/>
          </a:xfrm>
          <a:custGeom>
            <a:avLst/>
            <a:gdLst/>
            <a:ahLst/>
            <a:cxnLst/>
            <a:rect r="r" b="b" t="t" l="l"/>
            <a:pathLst>
              <a:path h="181290" w="132115">
                <a:moveTo>
                  <a:pt x="0" y="0"/>
                </a:moveTo>
                <a:lnTo>
                  <a:pt x="132115" y="0"/>
                </a:lnTo>
                <a:lnTo>
                  <a:pt x="132115" y="181290"/>
                </a:lnTo>
                <a:lnTo>
                  <a:pt x="0" y="181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6655942" y="9913170"/>
            <a:ext cx="1559940" cy="243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34"/>
              </a:lnSpc>
              <a:spcBef>
                <a:spcPct val="0"/>
              </a:spcBef>
            </a:pPr>
            <a:r>
              <a:rPr lang="en-US" sz="1452" strike="noStrike" u="none">
                <a:solidFill>
                  <a:srgbClr val="FFFFFF"/>
                </a:solidFill>
                <a:latin typeface="Open Sans Extra Bold"/>
              </a:rPr>
              <a:t>(506) 2539-2200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4078018" y="9958440"/>
            <a:ext cx="273471" cy="195190"/>
          </a:xfrm>
          <a:custGeom>
            <a:avLst/>
            <a:gdLst/>
            <a:ahLst/>
            <a:cxnLst/>
            <a:rect r="r" b="b" t="t" l="l"/>
            <a:pathLst>
              <a:path h="195190" w="273471">
                <a:moveTo>
                  <a:pt x="0" y="0"/>
                </a:moveTo>
                <a:lnTo>
                  <a:pt x="273472" y="0"/>
                </a:lnTo>
                <a:lnTo>
                  <a:pt x="273472" y="195190"/>
                </a:lnTo>
                <a:lnTo>
                  <a:pt x="0" y="19519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4309861" y="9919534"/>
            <a:ext cx="1889895" cy="245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34"/>
              </a:lnSpc>
              <a:spcBef>
                <a:spcPct val="0"/>
              </a:spcBef>
            </a:pPr>
            <a:r>
              <a:rPr lang="en-US" sz="1452" strike="noStrike" u="none">
                <a:solidFill>
                  <a:srgbClr val="FFFFFF"/>
                </a:solidFill>
                <a:latin typeface="Open Sans Extra Bold"/>
              </a:rPr>
              <a:t>csirt@micitt.go.cr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764408" y="9529383"/>
            <a:ext cx="2758185" cy="610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86"/>
              </a:lnSpc>
              <a:spcBef>
                <a:spcPct val="0"/>
              </a:spcBef>
            </a:pPr>
            <a:r>
              <a:rPr lang="en-US" sz="2512" strike="noStrike" u="none">
                <a:solidFill>
                  <a:srgbClr val="FFF3EB"/>
                </a:solidFill>
                <a:latin typeface="Childos Arabic Semi-Bold"/>
              </a:rPr>
              <a:t>Más información </a:t>
            </a:r>
          </a:p>
          <a:p>
            <a:pPr algn="ctr" marL="0" indent="0" lvl="0">
              <a:lnSpc>
                <a:spcPts val="228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DAF7DNaF9sM</dc:identifier>
  <dcterms:modified xsi:type="dcterms:W3CDTF">2011-08-01T06:04:30Z</dcterms:modified>
  <cp:revision>1</cp:revision>
  <dc:title>Principios para la Gestión de Sistemas Operativos y Control de Cuentas de Usuarios</dc:title>
</cp:coreProperties>
</file>